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20" r:id="rId38"/>
  </p:sldIdLst>
  <p:sldSz cx="11519535" cy="647954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4A7E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41"/>
        <p:guide pos="36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6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32724" y="864000"/>
            <a:ext cx="9259087" cy="242872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67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32724" y="3364158"/>
            <a:ext cx="9259087" cy="139124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270" spc="20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74866" y="731339"/>
            <a:ext cx="10368000" cy="518059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32724" y="2347087"/>
            <a:ext cx="9259087" cy="96264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67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32724" y="3364158"/>
            <a:ext cx="9259087" cy="445606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27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74866" y="1408252"/>
            <a:ext cx="10364599" cy="4496882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881071" y="3636284"/>
            <a:ext cx="7340598" cy="724535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15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881071" y="4360819"/>
            <a:ext cx="7340598" cy="81978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180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74866" y="1418457"/>
            <a:ext cx="4891465" cy="448667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58205" y="1418457"/>
            <a:ext cx="4891465" cy="448667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74866" y="1350425"/>
            <a:ext cx="5047937" cy="36056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74866" y="1751811"/>
            <a:ext cx="5047937" cy="415332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892047" y="1343366"/>
            <a:ext cx="5047937" cy="36056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892047" y="1751811"/>
            <a:ext cx="5047937" cy="415332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66" y="574866"/>
            <a:ext cx="10364599" cy="66670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74866" y="1469480"/>
            <a:ext cx="4944640" cy="435401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00378" y="1469480"/>
            <a:ext cx="4939087" cy="435401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9670677" y="864000"/>
            <a:ext cx="986457" cy="4752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64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64000" y="864000"/>
            <a:ext cx="8663811" cy="4752000"/>
          </a:xfrm>
        </p:spPr>
        <p:txBody>
          <a:bodyPr vert="eaVert" lIns="46800" tIns="46800" rIns="46800" bIns="46800"/>
          <a:lstStyle>
            <a:lvl1pPr marL="215900" indent="-215900">
              <a:spcAft>
                <a:spcPts val="1000"/>
              </a:spcAft>
              <a:defRPr spc="300"/>
            </a:lvl1pPr>
            <a:lvl2pPr marL="647700" indent="-215900">
              <a:defRPr spc="300"/>
            </a:lvl2pPr>
            <a:lvl3pPr marL="1080135" indent="-215900">
              <a:defRPr spc="300"/>
            </a:lvl3pPr>
            <a:lvl4pPr marL="1511935" indent="-215900">
              <a:defRPr spc="300"/>
            </a:lvl4pPr>
            <a:lvl5pPr marL="1943735" indent="-2159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74866" y="574866"/>
            <a:ext cx="10364599" cy="66670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74866" y="1408252"/>
            <a:ext cx="10364599" cy="449688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78268" y="5966362"/>
            <a:ext cx="2551181" cy="2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889134" y="5966362"/>
            <a:ext cx="3741732" cy="2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388284" y="5966362"/>
            <a:ext cx="2551181" cy="2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64235" rtl="0" eaLnBrk="1" fontAlgn="auto" latinLnBrk="0" hangingPunct="1">
        <a:lnSpc>
          <a:spcPct val="100000"/>
        </a:lnSpc>
        <a:spcBef>
          <a:spcPct val="0"/>
        </a:spcBef>
        <a:buNone/>
        <a:defRPr sz="34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7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47700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520825" algn="l"/>
          <a:tab pos="1520825" algn="l"/>
          <a:tab pos="1520825" algn="l"/>
          <a:tab pos="1520825" algn="l"/>
        </a:tabLst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0801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119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9437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PPT封面底图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1270"/>
            <a:ext cx="11514455" cy="64795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53776" y="5501736"/>
            <a:ext cx="3229294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200">
                <a:solidFill>
                  <a:schemeClr val="bg1"/>
                </a:solidFill>
              </a:rPr>
              <a:t>苏州东高日盛建设工程有限公司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47427" y="5748727"/>
            <a:ext cx="3229294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Suzhou </a:t>
            </a:r>
            <a:r>
              <a:rPr lang="en-US" altLang="zh-CN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DGRS</a:t>
            </a: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 Engineering Co., LTD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62800" y="2187575"/>
            <a:ext cx="2661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300">
                <a:solidFill>
                  <a:schemeClr val="bg1"/>
                </a:solidFill>
                <a:uFillTx/>
              </a:rPr>
              <a:t>企业简介</a:t>
            </a:r>
            <a:endParaRPr lang="zh-CN" altLang="en-US" sz="2400" b="1" spc="300">
              <a:solidFill>
                <a:schemeClr val="bg1"/>
              </a:solidFill>
              <a:uFillTx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67745" y="2730232"/>
            <a:ext cx="4247584" cy="0"/>
          </a:xfrm>
          <a:prstGeom prst="line">
            <a:avLst/>
          </a:prstGeom>
          <a:ln>
            <a:solidFill>
              <a:srgbClr val="4567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2028" y="2796901"/>
            <a:ext cx="345914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cap="all">
                <a:solidFill>
                  <a:srgbClr val="4567AB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Convention Centre</a:t>
            </a:r>
            <a:endParaRPr lang="zh-CN" altLang="en-US" sz="2100" cap="all">
              <a:solidFill>
                <a:srgbClr val="4567AB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 descr="LOGO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545" y="568960"/>
            <a:ext cx="3472815" cy="661670"/>
          </a:xfrm>
          <a:prstGeom prst="rect">
            <a:avLst/>
          </a:prstGeom>
        </p:spPr>
      </p:pic>
      <p:pic>
        <p:nvPicPr>
          <p:cNvPr id="2" name="图片 1" descr="Nipic_28147464_20210215230027031087"/>
          <p:cNvPicPr>
            <a:picLocks noChangeAspect="1"/>
          </p:cNvPicPr>
          <p:nvPr/>
        </p:nvPicPr>
        <p:blipFill>
          <a:blip r:embed="rId3"/>
          <a:srcRect l="48938"/>
          <a:stretch>
            <a:fillRect/>
          </a:stretch>
        </p:blipFill>
        <p:spPr>
          <a:xfrm>
            <a:off x="-53340" y="1558290"/>
            <a:ext cx="6792595" cy="5096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53620" y="0"/>
            <a:ext cx="863915" cy="3808427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54602" y="3104211"/>
            <a:ext cx="1563217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chemeClr val="tx1"/>
                </a:solidFill>
              </a:rPr>
              <a:t>工程案例</a:t>
            </a:r>
            <a:endParaRPr lang="zh-CN" altLang="en-US" sz="22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2856" y="3534699"/>
            <a:ext cx="308389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cap="all">
                <a:solidFill>
                  <a:srgbClr val="DFBB79"/>
                </a:solidFill>
                <a:uFillTx/>
              </a:rPr>
              <a:t>Project Cases</a:t>
            </a:r>
            <a:endParaRPr lang="zh-CN" altLang="en-US" sz="1500" cap="all">
              <a:solidFill>
                <a:srgbClr val="DFBB79"/>
              </a:solidFill>
              <a:uFillTx/>
            </a:endParaRPr>
          </a:p>
        </p:txBody>
      </p:sp>
      <p:pic>
        <p:nvPicPr>
          <p:cNvPr id="13" name="图片 12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211325785298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82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城市更新类</a:t>
            </a:r>
            <a:endParaRPr lang="zh-CN" altLang="en-US" sz="1700"/>
          </a:p>
        </p:txBody>
      </p:sp>
      <p:sp>
        <p:nvSpPr>
          <p:cNvPr id="7" name="矩形 6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2006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南京园博园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2290" y="4960620"/>
            <a:ext cx="37052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Nanjing Garden Expo Park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52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JI_0801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-1905"/>
            <a:ext cx="11515725" cy="6477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14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6769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城市更新类</a:t>
            </a:r>
            <a:endParaRPr lang="zh-CN" altLang="en-US" sz="1700"/>
          </a:p>
        </p:txBody>
      </p:sp>
      <p:sp>
        <p:nvSpPr>
          <p:cNvPr id="6" name="文本框 5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汕头国宾馆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4670" y="4960620"/>
            <a:ext cx="37052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Shantou State Guesthouse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北京人民大会堂江苏厅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518900" cy="64795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全国人大江苏厅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4670" y="4960620"/>
            <a:ext cx="37052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Jiangsu Hall of Great Hall of the People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会议中心类</a:t>
            </a:r>
            <a:endParaRPr lang="zh-CN" altLang="en-US"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510645" cy="647954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乌镇互联网国际会展中心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Wuzhen Internet International Exhibition Centre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会议中心类</a:t>
            </a:r>
            <a:endParaRPr lang="zh-CN" altLang="en-US"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270"/>
            <a:ext cx="11518900" cy="647636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青岛上合组织峰会主会场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 Venue of The Summit of The SCO In Qingdao 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会议中心类</a:t>
            </a:r>
            <a:endParaRPr lang="zh-CN" altLang="en-US"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" y="0"/>
            <a:ext cx="11510645" cy="647954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深圳前海国际会议中心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 spc="-5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Shenzhen Qianhai International Conference Center</a:t>
            </a:r>
            <a:endParaRPr lang="zh-CN" altLang="en-US" sz="1000" cap="all" spc="-5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会议中心类</a:t>
            </a:r>
            <a:endParaRPr lang="zh-CN" altLang="en-US"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CG211305331280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机场类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成都天府国际机场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Chengdu Tianfu International Airport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J3515610/AppData/Local/Temp/picturecompress_20220221100933/output_82.jpgoutput_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518900" cy="647827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首都博物馆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Capital Museum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文化场馆类</a:t>
            </a:r>
            <a:endParaRPr lang="zh-CN" altLang="en-US" sz="1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J3515610/AppData/Local/Temp/picturecompress_20220221100933/output_103.jpgoutput_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1518900" cy="64789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文化场馆类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济宁博物馆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Jining Museum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53620" y="0"/>
            <a:ext cx="863915" cy="3808427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54602" y="3104211"/>
            <a:ext cx="1563217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chemeClr val="tx1"/>
                </a:solidFill>
              </a:rPr>
              <a:t>公司简介</a:t>
            </a:r>
            <a:endParaRPr lang="zh-CN" altLang="en-US" sz="22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2856" y="3534699"/>
            <a:ext cx="308389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rgbClr val="DFBB79"/>
                </a:solidFill>
              </a:rPr>
              <a:t>COMPANY PROFILE</a:t>
            </a:r>
            <a:endParaRPr lang="zh-CN" altLang="en-US" sz="1500">
              <a:solidFill>
                <a:srgbClr val="DFBB79"/>
              </a:solidFill>
            </a:endParaRPr>
          </a:p>
        </p:txBody>
      </p:sp>
      <p:pic>
        <p:nvPicPr>
          <p:cNvPr id="4" name="图片 3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J3515610/AppData/Local/Temp/picturecompress_20220221100933/output_115.jpgoutput_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文化场馆类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海澜马文化博物馆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Hailan Horse Cultural Museum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J3515610/AppData/Local/Temp/picturecompress_20220221100933/output_130.jpgoutput_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27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文化场馆类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西安美术馆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Xi'an Art Museum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t="16846" r="1" b="8256"/>
          <a:stretch>
            <a:fillRect/>
          </a:stretch>
        </p:blipFill>
        <p:spPr>
          <a:xfrm>
            <a:off x="-5641" y="1"/>
            <a:ext cx="11530181" cy="6477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青岛瑞吉酒店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ShangHai AmanYangYun Hotel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UZPH-Living Room Outdoor 悦厅户外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苏州柏悦酒店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PAPK HYATT SUZHOU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80"/>
            <a:ext cx="11518900" cy="64744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广州云珠酒店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Guangzhou Yunzhu Hotel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_MG_3639-41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1270"/>
            <a:ext cx="11516995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徐州万豪酒店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Xuzhou Marriott Hotel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西安赛瑞喜来登大酒店－1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63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西安喜来登大酒店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Sheraton Xi 'an Hotel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888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3175"/>
            <a:ext cx="11518900" cy="64763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贵州饭店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Grand guizhou park hotel</a:t>
            </a:r>
            <a:endParaRPr lang="en-US" altLang="zh-CN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_MG_5860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11518900" cy="64763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西宁新华联海洋度假酒店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Xining Xinhualian Ocean Resort Hotel</a:t>
            </a:r>
            <a:endParaRPr lang="en-US" altLang="zh-CN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西安W酒店-8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0"/>
            <a:ext cx="11515725" cy="6477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星级酒店类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西安</a:t>
            </a:r>
            <a:r>
              <a:rPr lang="en-US" altLang="zh-CN" sz="2400">
                <a:solidFill>
                  <a:schemeClr val="bg1"/>
                </a:solidFill>
              </a:rPr>
              <a:t>W</a:t>
            </a:r>
            <a:r>
              <a:rPr lang="zh-CN" altLang="en-US" sz="2400">
                <a:solidFill>
                  <a:schemeClr val="bg1"/>
                </a:solidFill>
              </a:rPr>
              <a:t>酒店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W Xi'an</a:t>
            </a:r>
            <a:endParaRPr lang="en-US" altLang="zh-CN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82" y="424138"/>
            <a:ext cx="1493854" cy="395961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概述</a:t>
            </a:r>
            <a:endParaRPr lang="zh-CN" altLang="en-US" sz="1700"/>
          </a:p>
        </p:txBody>
      </p:sp>
      <p:sp>
        <p:nvSpPr>
          <p:cNvPr id="3" name="文本框 2"/>
          <p:cNvSpPr txBox="1"/>
          <p:nvPr/>
        </p:nvSpPr>
        <p:spPr>
          <a:xfrm>
            <a:off x="1505049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5049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8210" y="1750695"/>
            <a:ext cx="9308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/>
              <a:t>苏州东高日盛建设工程有限公司成立于 2003 年 5 月，经过十多年来的努力，已发展成专业承接建筑装饰、机电设备安装工程、城市及道路照明工程、消防设施工程的专业公司。</a:t>
            </a:r>
            <a:endParaRPr lang="zh-CN" altLang="en-US" sz="1400"/>
          </a:p>
        </p:txBody>
      </p:sp>
      <p:pic>
        <p:nvPicPr>
          <p:cNvPr id="6" name="图片 5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  <p:pic>
        <p:nvPicPr>
          <p:cNvPr id="7" name="图片 6" descr="0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770" y="3879215"/>
            <a:ext cx="2130425" cy="1496695"/>
          </a:xfrm>
          <a:prstGeom prst="rect">
            <a:avLst/>
          </a:prstGeom>
        </p:spPr>
      </p:pic>
      <p:pic>
        <p:nvPicPr>
          <p:cNvPr id="15" name="图片 14" descr="0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75" y="3879215"/>
            <a:ext cx="2133600" cy="1496695"/>
          </a:xfrm>
          <a:prstGeom prst="rect">
            <a:avLst/>
          </a:prstGeom>
        </p:spPr>
      </p:pic>
      <p:pic>
        <p:nvPicPr>
          <p:cNvPr id="16" name="图片 15" descr="0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65" y="3879215"/>
            <a:ext cx="2130425" cy="1496695"/>
          </a:xfrm>
          <a:prstGeom prst="rect">
            <a:avLst/>
          </a:prstGeom>
        </p:spPr>
      </p:pic>
      <p:pic>
        <p:nvPicPr>
          <p:cNvPr id="17" name="图片 16" descr="0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780" y="3879215"/>
            <a:ext cx="2133600" cy="149669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70610" y="3382010"/>
            <a:ext cx="2132330" cy="337185"/>
          </a:xfrm>
          <a:prstGeom prst="rect">
            <a:avLst/>
          </a:prstGeom>
          <a:solidFill>
            <a:srgbClr val="334A7E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/>
                </a:solidFill>
                <a:sym typeface="+mn-ea"/>
              </a:rPr>
              <a:t>建筑装饰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09315" y="3382010"/>
            <a:ext cx="2132330" cy="337185"/>
          </a:xfrm>
          <a:prstGeom prst="rect">
            <a:avLst/>
          </a:prstGeom>
          <a:solidFill>
            <a:srgbClr val="334A7E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/>
                </a:solidFill>
                <a:sym typeface="+mn-ea"/>
              </a:rPr>
              <a:t>机电设备安装工程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748020" y="3382010"/>
            <a:ext cx="2132330" cy="337185"/>
          </a:xfrm>
          <a:prstGeom prst="rect">
            <a:avLst/>
          </a:prstGeom>
          <a:solidFill>
            <a:srgbClr val="334A7E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/>
                </a:solidFill>
                <a:sym typeface="+mn-ea"/>
              </a:rPr>
              <a:t>城市及道路照明工程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59420" y="3382010"/>
            <a:ext cx="2132330" cy="337185"/>
          </a:xfrm>
          <a:prstGeom prst="rect">
            <a:avLst/>
          </a:prstGeom>
          <a:solidFill>
            <a:srgbClr val="334A7E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/>
                </a:solidFill>
                <a:sym typeface="+mn-ea"/>
              </a:rPr>
              <a:t>消防设施工程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42035" y="2856865"/>
            <a:ext cx="91674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89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医疗卫生类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太原市中心医院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Taiyuan Central Hospital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西安天使妇产医院－1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医疗卫生类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西安安琪儿妇产医院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Xi’an Angel Women's &amp; Children's Hospital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27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工程案例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Project Cases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医疗卫生类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>
                <a:solidFill>
                  <a:schemeClr val="bg1"/>
                </a:solidFill>
              </a:rPr>
              <a:t>浙江鑫达医院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Zhejiang Xinda Hospital</a:t>
            </a:r>
            <a:endParaRPr lang="en-US" altLang="zh-CN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J3515610/AppData/Local/Temp/picturecompress_20220221101046/output_5.jpgoutput_5"/>
          <p:cNvPicPr>
            <a:picLocks noChangeAspect="1"/>
          </p:cNvPicPr>
          <p:nvPr/>
        </p:nvPicPr>
        <p:blipFill>
          <a:blip r:embed="rId1"/>
          <a:srcRect t="7136" b="7839"/>
          <a:stretch>
            <a:fillRect/>
          </a:stretch>
        </p:blipFill>
        <p:spPr>
          <a:xfrm>
            <a:off x="635" y="-49530"/>
            <a:ext cx="11518900" cy="65290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工程案例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Project Cases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宗教文化类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58356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149669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70167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普陀山观音法界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122872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MOUNT PUTUO GUANYIN DHARMA REALM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202805" y="117157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/Users/J3515610/AppData/Local/Temp/picturecompress_20220221101046/output_11.jpgoutput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31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工程案例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Project Cases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宗教文化类</a:t>
            </a:r>
            <a:endParaRPr lang="zh-CN" altLang="en-US" sz="1700"/>
          </a:p>
        </p:txBody>
      </p:sp>
      <p:sp>
        <p:nvSpPr>
          <p:cNvPr id="3" name="矩形 2"/>
          <p:cNvSpPr/>
          <p:nvPr/>
        </p:nvSpPr>
        <p:spPr>
          <a:xfrm>
            <a:off x="7210425" y="4591685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60970" y="5504815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3345" y="470979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南京牛首山佛顶宫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5570" y="5236845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NANJING NIUSHOU MOUNTAIN BUDDHISM PALACE</a:t>
            </a:r>
            <a:endParaRPr lang="zh-CN" altLang="en-US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7202805" y="5179695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J3515610/AppData/Local/Temp/picturecompress_20220216122846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1518900" cy="64782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288540" y="432435"/>
            <a:ext cx="15633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工程案例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88540" y="583565"/>
            <a:ext cx="12839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Project Cases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424180"/>
            <a:ext cx="226885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宗教文化类</a:t>
            </a:r>
            <a:endParaRPr lang="zh-CN" altLang="en-US" sz="1700"/>
          </a:p>
        </p:txBody>
      </p:sp>
      <p:sp>
        <p:nvSpPr>
          <p:cNvPr id="20" name="矩形 19"/>
          <p:cNvSpPr/>
          <p:nvPr/>
        </p:nvSpPr>
        <p:spPr>
          <a:xfrm>
            <a:off x="9525" y="4315460"/>
            <a:ext cx="4306570" cy="1325880"/>
          </a:xfrm>
          <a:prstGeom prst="rect">
            <a:avLst/>
          </a:prstGeom>
          <a:gradFill>
            <a:gsLst>
              <a:gs pos="0">
                <a:srgbClr val="2272B7">
                  <a:alpha val="100000"/>
                </a:srgbClr>
              </a:gs>
              <a:gs pos="49000">
                <a:srgbClr val="4197AC">
                  <a:alpha val="89000"/>
                </a:srgbClr>
              </a:gs>
              <a:gs pos="100000">
                <a:srgbClr val="60BBA1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60070" y="5228590"/>
            <a:ext cx="2659380" cy="260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工程范畴</a:t>
            </a:r>
            <a:r>
              <a:rPr lang="zh-CN" altLang="en-US" sz="8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机电设备安装工程</a:t>
            </a:r>
            <a:endParaRPr lang="zh-CN" altLang="en-US" sz="85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2445" y="4433570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>
                <a:solidFill>
                  <a:schemeClr val="bg1"/>
                </a:solidFill>
              </a:rPr>
              <a:t>曲阜尼山圣境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670" y="4960620"/>
            <a:ext cx="407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cap="all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HOLY LAND IN QUFU NISHAN MOUNTAIN</a:t>
            </a:r>
            <a:endParaRPr lang="en-US" altLang="zh-CN" sz="1000" cap="all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05" y="4903470"/>
            <a:ext cx="4305935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V="1">
            <a:off x="650" y="4621712"/>
            <a:ext cx="11518871" cy="82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356846" y="1571528"/>
            <a:ext cx="480647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334A7E"/>
                </a:solidFill>
                <a:latin typeface="Times New Roman" panose="02020603050405020304" charset="0"/>
                <a:cs typeface="Times New Roman" panose="02020603050405020304" charset="0"/>
              </a:rPr>
              <a:t>Thanks!</a:t>
            </a:r>
            <a:endParaRPr lang="en-US" altLang="zh-CN" sz="9600">
              <a:solidFill>
                <a:srgbClr val="334A7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4820" y="5109210"/>
            <a:ext cx="2773680" cy="4870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82" y="424138"/>
            <a:ext cx="1493854" cy="395961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概述</a:t>
            </a:r>
            <a:endParaRPr lang="zh-CN" altLang="en-US" sz="1700"/>
          </a:p>
        </p:txBody>
      </p:sp>
      <p:sp>
        <p:nvSpPr>
          <p:cNvPr id="3" name="文本框 2"/>
          <p:cNvSpPr txBox="1"/>
          <p:nvPr/>
        </p:nvSpPr>
        <p:spPr>
          <a:xfrm>
            <a:off x="1505049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5049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8210" y="3751580"/>
            <a:ext cx="930846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/>
              <a:t>公司自创办以来，长期是金螳螂水电设备安装专业配套企业。先后承接了人民大会堂江苏厅.乌镇互联网国际会展中心.青岛上合组织峰会主会场.深圳前海国际会议中心，青岛瑞吉酒店，苏州柏悦酒店，广州云珠大酒店，徐州万豪大酒店，西安喜来登大酒店，贵阳大酒店，西宁温泉大酒店，西安</a:t>
            </a:r>
            <a:r>
              <a:rPr lang="en-US" altLang="zh-CN" sz="1400"/>
              <a:t>W</a:t>
            </a:r>
            <a:r>
              <a:rPr lang="zh-CN" altLang="en-US" sz="1400"/>
              <a:t>酒店，南京园博园.汕头国宾馆、首都博物馆.济宁博物馆.海澜马文化博物馆，西安美术馆、普陀山观音法界，南京牛首山佛顶宫，曲阜尼山圣境等国内大型项目，历来年都被金螳螂评为</a:t>
            </a:r>
            <a:r>
              <a:rPr lang="en-US" altLang="zh-CN" sz="1400"/>
              <a:t>“</a:t>
            </a:r>
            <a:r>
              <a:rPr lang="zh-CN" altLang="en-US" sz="1400"/>
              <a:t>优秀合作伙伴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/>
              <a:t>。</a:t>
            </a:r>
            <a:endParaRPr lang="zh-CN" altLang="en-US" sz="1400"/>
          </a:p>
        </p:txBody>
      </p:sp>
      <p:pic>
        <p:nvPicPr>
          <p:cNvPr id="6" name="图片 5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  <p:pic>
        <p:nvPicPr>
          <p:cNvPr id="2" name="图片 1" descr="金螳螂LOGO-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90" y="1950720"/>
            <a:ext cx="3263900" cy="678815"/>
          </a:xfrm>
          <a:prstGeom prst="rect">
            <a:avLst/>
          </a:prstGeom>
        </p:spPr>
      </p:pic>
      <p:pic>
        <p:nvPicPr>
          <p:cNvPr id="9" name="图片 8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9690" y="1950720"/>
            <a:ext cx="3468370" cy="60896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370195" y="2144395"/>
            <a:ext cx="230505" cy="230505"/>
            <a:chOff x="8361" y="3158"/>
            <a:chExt cx="694" cy="694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8361" y="3158"/>
              <a:ext cx="695" cy="695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16200000">
              <a:off x="8361" y="3158"/>
              <a:ext cx="695" cy="695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6089650" y="2898140"/>
            <a:ext cx="42722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spc="200"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金螳螂水电设备安装专业配套企业</a:t>
            </a:r>
            <a:endParaRPr lang="zh-CN" altLang="en-US" sz="1600" b="1" spc="200">
              <a:solidFill>
                <a:schemeClr val="tx1">
                  <a:lumMod val="50000"/>
                  <a:lumOff val="50000"/>
                </a:schemeClr>
              </a:solidFill>
              <a:uFillTx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6930" y="2898140"/>
            <a:ext cx="42722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spc="200"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连续</a:t>
            </a:r>
            <a:r>
              <a:rPr lang="en-US" altLang="zh-CN" sz="1600" b="1" spc="200"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19</a:t>
            </a:r>
            <a:r>
              <a:rPr lang="zh-CN" altLang="en-US" sz="1600" b="1" spc="200"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年全国装饰百强第一</a:t>
            </a:r>
            <a:endParaRPr lang="zh-CN" altLang="en-US" sz="1600" b="1" spc="200">
              <a:solidFill>
                <a:schemeClr val="tx1">
                  <a:lumMod val="50000"/>
                  <a:lumOff val="50000"/>
                </a:schemeClr>
              </a:solidFill>
              <a:uFillTx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82" y="424138"/>
            <a:ext cx="1493854" cy="395961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概述</a:t>
            </a:r>
            <a:endParaRPr lang="zh-CN" altLang="en-US" sz="1700"/>
          </a:p>
        </p:txBody>
      </p:sp>
      <p:sp>
        <p:nvSpPr>
          <p:cNvPr id="3" name="文本框 2"/>
          <p:cNvSpPr txBox="1"/>
          <p:nvPr/>
        </p:nvSpPr>
        <p:spPr>
          <a:xfrm>
            <a:off x="1505049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5049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2325" y="1750695"/>
            <a:ext cx="329946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/>
              <a:t>当前，市场竞争日趋激烈，企业的发展更需要科学和严格的现代化管理体系作为支撑。为此，公司全体员工创新经营观念，以金螳螂模式为标准，以科学的管理、严谨的组织和规范化、标准化的管理体系作为企业的立足之本，把取得业主的认可作为我们工作的最高目标，以一流的服务质量和完美的产品来回报大家的信任与支持。</a:t>
            </a:r>
            <a:endParaRPr lang="zh-CN" altLang="en-US" sz="1400"/>
          </a:p>
        </p:txBody>
      </p:sp>
      <p:pic>
        <p:nvPicPr>
          <p:cNvPr id="6" name="图片 5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  <p:pic>
        <p:nvPicPr>
          <p:cNvPr id="2" name="图片 1" descr="VCG211199009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1499870"/>
            <a:ext cx="6175375" cy="41173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1054" y="1322575"/>
            <a:ext cx="4476946" cy="447694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0423" y="1194318"/>
            <a:ext cx="407312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C57F4C"/>
                </a:solidFill>
              </a:rPr>
              <a:t>20/80管理系统</a:t>
            </a:r>
            <a:endParaRPr lang="zh-CN" altLang="en-US" sz="2800">
              <a:solidFill>
                <a:srgbClr val="C57F4C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6775" y="2300965"/>
            <a:ext cx="51544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/>
              <a:t>东高日盛经过多年管理总结，开发了20/80项目管理系统，将项目全过程管理分解为45个关键节点任务，实现项目管理模块化、标准化、数字化、信息化管理，从而确保项目达到优良品质的交付标准。</a:t>
            </a:r>
            <a:endParaRPr lang="zh-CN" altLang="en-US" sz="1400"/>
          </a:p>
        </p:txBody>
      </p:sp>
      <p:sp>
        <p:nvSpPr>
          <p:cNvPr id="13" name="矩形 12"/>
          <p:cNvSpPr/>
          <p:nvPr/>
        </p:nvSpPr>
        <p:spPr>
          <a:xfrm>
            <a:off x="635" y="424180"/>
            <a:ext cx="199961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管理体系</a:t>
            </a:r>
            <a:endParaRPr lang="zh-CN" altLang="en-US" sz="1700"/>
          </a:p>
        </p:txBody>
      </p:sp>
      <p:sp>
        <p:nvSpPr>
          <p:cNvPr id="14" name="文本框 13"/>
          <p:cNvSpPr txBox="1"/>
          <p:nvPr/>
        </p:nvSpPr>
        <p:spPr>
          <a:xfrm>
            <a:off x="2136874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36874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16" name="图片 15" descr="LOGO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50423" y="1194318"/>
            <a:ext cx="407312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C57F4C"/>
                </a:solidFill>
              </a:rPr>
              <a:t>大工管平台</a:t>
            </a:r>
            <a:endParaRPr lang="zh-CN" altLang="en-US" sz="2800">
              <a:solidFill>
                <a:srgbClr val="C57F4C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075" y="2806425"/>
            <a:ext cx="51544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/>
              <a:t>为贯彻“战区主战”方针，东高日盛打造了由投标、招标、供应链、成控、项管组成的资源整合的大工管平台，作为项目作战指挥中枢机构，统一指挥，统一目标，为一线提供与项目相匹配的资源，为业主提供更加优质的服务。</a:t>
            </a:r>
            <a:endParaRPr lang="zh-CN" altLang="en-US" sz="1400"/>
          </a:p>
        </p:txBody>
      </p:sp>
      <p:pic>
        <p:nvPicPr>
          <p:cNvPr id="11" name="图片 10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081" y="1593059"/>
            <a:ext cx="3904232" cy="410550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35" y="424180"/>
            <a:ext cx="199961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管理体系</a:t>
            </a:r>
            <a:endParaRPr lang="zh-CN" altLang="en-US" sz="1700"/>
          </a:p>
        </p:txBody>
      </p:sp>
      <p:sp>
        <p:nvSpPr>
          <p:cNvPr id="14" name="文本框 13"/>
          <p:cNvSpPr txBox="1"/>
          <p:nvPr/>
        </p:nvSpPr>
        <p:spPr>
          <a:xfrm>
            <a:off x="2136874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36874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16" name="图片 15" descr="LOGO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682" y="2043230"/>
            <a:ext cx="1532740" cy="1332099"/>
          </a:xfrm>
          <a:prstGeom prst="rect">
            <a:avLst/>
          </a:prstGeom>
        </p:spPr>
      </p:pic>
      <p:pic>
        <p:nvPicPr>
          <p:cNvPr id="7" name="图片 6" descr="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90" y="2043230"/>
            <a:ext cx="1535914" cy="1332099"/>
          </a:xfrm>
          <a:prstGeom prst="rect">
            <a:avLst/>
          </a:prstGeom>
        </p:spPr>
      </p:pic>
      <p:pic>
        <p:nvPicPr>
          <p:cNvPr id="8" name="图片 7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52" y="2043230"/>
            <a:ext cx="1532740" cy="1332099"/>
          </a:xfrm>
          <a:prstGeom prst="rect">
            <a:avLst/>
          </a:prstGeom>
        </p:spPr>
      </p:pic>
      <p:pic>
        <p:nvPicPr>
          <p:cNvPr id="9" name="图片 8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258" y="2043230"/>
            <a:ext cx="1532740" cy="1332099"/>
          </a:xfrm>
          <a:prstGeom prst="rect">
            <a:avLst/>
          </a:prstGeom>
        </p:spPr>
      </p:pic>
      <p:pic>
        <p:nvPicPr>
          <p:cNvPr id="10" name="图片 9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64" y="2043230"/>
            <a:ext cx="1532740" cy="1332099"/>
          </a:xfrm>
          <a:prstGeom prst="rect">
            <a:avLst/>
          </a:prstGeom>
        </p:spPr>
      </p:pic>
      <p:pic>
        <p:nvPicPr>
          <p:cNvPr id="11" name="图片 10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987" y="3464855"/>
            <a:ext cx="8137363" cy="182862"/>
          </a:xfrm>
          <a:prstGeom prst="rect">
            <a:avLst/>
          </a:prstGeom>
        </p:spPr>
      </p:pic>
      <p:pic>
        <p:nvPicPr>
          <p:cNvPr id="12" name="图片 11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593941" y="1770841"/>
            <a:ext cx="8137363" cy="18286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60039" y="1194318"/>
            <a:ext cx="304643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C57F4C"/>
                </a:solidFill>
              </a:rPr>
              <a:t>精细化管理体系</a:t>
            </a:r>
            <a:endParaRPr lang="zh-CN" altLang="en-US" sz="2800">
              <a:solidFill>
                <a:srgbClr val="C57F4C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12088" y="3678195"/>
            <a:ext cx="430043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rgbClr val="C57F4C"/>
                </a:solidFill>
              </a:rPr>
              <a:t>数据流、资金流、信息流的精确管理和共享</a:t>
            </a:r>
            <a:endParaRPr lang="zh-CN" altLang="en-US" sz="1400">
              <a:solidFill>
                <a:srgbClr val="C57F4C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9788" y="4296624"/>
            <a:ext cx="10183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/>
              <a:t>东高日盛建有营销大平台、专业设计平台、大工管平台、大成本平台、风控大平台等，打通各个管理模块，实现数据流、资金流、信息流的精确管理和共享，提高了决策科学性和效率。</a:t>
            </a:r>
            <a:endParaRPr lang="zh-CN" altLang="en-US" sz="1400"/>
          </a:p>
        </p:txBody>
      </p:sp>
      <p:sp>
        <p:nvSpPr>
          <p:cNvPr id="13" name="矩形 12"/>
          <p:cNvSpPr/>
          <p:nvPr/>
        </p:nvSpPr>
        <p:spPr>
          <a:xfrm>
            <a:off x="635" y="424180"/>
            <a:ext cx="199961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管理体系</a:t>
            </a:r>
            <a:endParaRPr lang="zh-CN" altLang="en-US" sz="1700"/>
          </a:p>
        </p:txBody>
      </p:sp>
      <p:sp>
        <p:nvSpPr>
          <p:cNvPr id="18" name="文本框 17"/>
          <p:cNvSpPr txBox="1"/>
          <p:nvPr/>
        </p:nvSpPr>
        <p:spPr>
          <a:xfrm>
            <a:off x="2136874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36874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20" name="图片 19" descr="LOGO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35" y="424180"/>
            <a:ext cx="1999615" cy="396240"/>
          </a:xfrm>
          <a:prstGeom prst="rect">
            <a:avLst/>
          </a:prstGeom>
          <a:solidFill>
            <a:srgbClr val="334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700">
                <a:solidFill>
                  <a:schemeClr val="bg1"/>
                </a:solidFill>
                <a:sym typeface="+mn-ea"/>
              </a:rPr>
              <a:t>管理体系</a:t>
            </a:r>
            <a:endParaRPr lang="zh-CN" altLang="en-US" sz="1700"/>
          </a:p>
        </p:txBody>
      </p:sp>
      <p:sp>
        <p:nvSpPr>
          <p:cNvPr id="18" name="文本框 17"/>
          <p:cNvSpPr txBox="1"/>
          <p:nvPr/>
        </p:nvSpPr>
        <p:spPr>
          <a:xfrm>
            <a:off x="2136874" y="432393"/>
            <a:ext cx="156321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公司简介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36874" y="583508"/>
            <a:ext cx="128384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/>
                </a:solidFill>
              </a:rPr>
              <a:t>Company profile</a:t>
            </a:r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20" name="图片 19" descr="LOGO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3080" y="407670"/>
            <a:ext cx="1605915" cy="281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8970" y="2852420"/>
            <a:ext cx="32931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/>
              <a:t>东高日盛拥有</a:t>
            </a:r>
            <a:r>
              <a:rPr lang="zh-CN" altLang="en-US">
                <a:solidFill>
                  <a:srgbClr val="C57F4C"/>
                </a:solidFill>
              </a:rPr>
              <a:t>1万+</a:t>
            </a:r>
            <a:r>
              <a:rPr lang="zh-CN" altLang="en-US" sz="1400"/>
              <a:t>劳务人员以及全球超过</a:t>
            </a:r>
            <a:r>
              <a:rPr lang="zh-CN" altLang="en-US">
                <a:solidFill>
                  <a:srgbClr val="C57F4C"/>
                </a:solidFill>
              </a:rPr>
              <a:t>400</a:t>
            </a:r>
            <a:r>
              <a:rPr lang="zh-CN" altLang="en-US" sz="1400"/>
              <a:t>家优质供应链资源，并通过供应链管理系统、20/80管理系统，对班组、供应商的资源饱和度进行管控、分析及调度，做到资源及时的调动与整合，为项目一线提供全面支撑。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649605" y="1194435"/>
            <a:ext cx="4073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rgbClr val="C57F4C"/>
                </a:solidFill>
              </a:rPr>
              <a:t>供应链、班组管理</a:t>
            </a:r>
            <a:endParaRPr lang="zh-CN" altLang="en-US" sz="2800">
              <a:solidFill>
                <a:srgbClr val="C57F4C"/>
              </a:solidFill>
            </a:endParaRPr>
          </a:p>
        </p:txBody>
      </p:sp>
      <p:pic>
        <p:nvPicPr>
          <p:cNvPr id="4" name="图片 3" descr="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20" y="1673860"/>
            <a:ext cx="5739130" cy="33134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71515" y="1109345"/>
            <a:ext cx="4073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/>
                </a:solidFill>
              </a:rPr>
              <a:t>东高日盛优质合作供应商</a:t>
            </a:r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COMMONDATA" val="eyJoZGlkIjoiMGZmOTFiMDQ1OWE2Zjk4OGQxMzE3MWExNzcyYTQ2NDQ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3019</Words>
  <Application>WPS 演示</Application>
  <PresentationFormat>宽屏</PresentationFormat>
  <Paragraphs>398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Arial</vt:lpstr>
      <vt:lpstr>宋体</vt:lpstr>
      <vt:lpstr>Wingdings</vt:lpstr>
      <vt:lpstr>Wingdings</vt:lpstr>
      <vt:lpstr>微软雅黑</vt:lpstr>
      <vt:lpstr>Calibri</vt:lpstr>
      <vt:lpstr>Arial Unicode MS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周光霁</cp:lastModifiedBy>
  <cp:revision>177</cp:revision>
  <dcterms:created xsi:type="dcterms:W3CDTF">2019-06-19T02:08:00Z</dcterms:created>
  <dcterms:modified xsi:type="dcterms:W3CDTF">2022-09-22T08:47:18Z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F5B4ED0260B04C4E93048AF0F3CEB78E</vt:lpwstr>
  </property>
</Properties>
</file>